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91" r:id="rId6"/>
    <p:sldId id="268" r:id="rId7"/>
    <p:sldId id="278" r:id="rId8"/>
    <p:sldId id="275" r:id="rId9"/>
    <p:sldId id="276" r:id="rId10"/>
    <p:sldId id="279" r:id="rId11"/>
    <p:sldId id="260" r:id="rId12"/>
    <p:sldId id="270" r:id="rId13"/>
    <p:sldId id="274" r:id="rId14"/>
    <p:sldId id="280" r:id="rId15"/>
    <p:sldId id="281" r:id="rId16"/>
    <p:sldId id="282" r:id="rId17"/>
    <p:sldId id="277" r:id="rId18"/>
    <p:sldId id="283" r:id="rId19"/>
    <p:sldId id="284" r:id="rId20"/>
    <p:sldId id="269" r:id="rId21"/>
    <p:sldId id="290" r:id="rId22"/>
    <p:sldId id="259" r:id="rId23"/>
    <p:sldId id="285" r:id="rId24"/>
    <p:sldId id="286" r:id="rId25"/>
    <p:sldId id="287" r:id="rId26"/>
    <p:sldId id="288" r:id="rId27"/>
    <p:sldId id="28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4443"/>
    <a:srgbClr val="FF6720"/>
    <a:srgbClr val="00A9E0"/>
    <a:srgbClr val="5F9E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6" autoAdjust="0"/>
    <p:restoredTop sz="86391" autoAdjust="0"/>
  </p:normalViewPr>
  <p:slideViewPr>
    <p:cSldViewPr snapToGrid="0" showGuides="1">
      <p:cViewPr varScale="1">
        <p:scale>
          <a:sx n="86" d="100"/>
          <a:sy n="86" d="100"/>
        </p:scale>
        <p:origin x="562" y="53"/>
      </p:cViewPr>
      <p:guideLst>
        <p:guide orient="horz" pos="218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392174699346441"/>
          <c:y val="0.520476985328024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770092383574061"/>
          <c:y val="0.1372112706536997"/>
          <c:w val="0.40549024445907311"/>
          <c:h val="0.7658628269721345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2022 Grants</c:v>
                </c:pt>
              </c:strCache>
            </c:strRef>
          </c:tx>
          <c:dPt>
            <c:idx val="0"/>
            <c:bubble3D val="0"/>
            <c:spPr>
              <a:solidFill>
                <a:srgbClr val="FF672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E02-CF47-A311-DFF3E2970893}"/>
              </c:ext>
            </c:extLst>
          </c:dPt>
          <c:dPt>
            <c:idx val="1"/>
            <c:bubble3D val="0"/>
            <c:spPr>
              <a:solidFill>
                <a:srgbClr val="92D05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02-CF47-A311-DFF3E2970893}"/>
              </c:ext>
            </c:extLst>
          </c:dPt>
          <c:dPt>
            <c:idx val="2"/>
            <c:bubble3D val="0"/>
            <c:spPr>
              <a:solidFill>
                <a:srgbClr val="01A9E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02-CF47-A311-DFF3E297089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Individual Artists</c:v>
                </c:pt>
                <c:pt idx="1">
                  <c:v>Arts Organizations</c:v>
                </c:pt>
                <c:pt idx="2">
                  <c:v>Special Events and Festivals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77000</c:v>
                </c:pt>
                <c:pt idx="1">
                  <c:v>180500</c:v>
                </c:pt>
                <c:pt idx="2">
                  <c:v>73750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02-CF47-A311-DFF3E297089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857023339371662"/>
          <c:y val="0.16610769939982539"/>
          <c:w val="0.30777632554868972"/>
          <c:h val="0.662829343780433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8253F2-628C-0649-8F67-3073D51D43A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4D22214-A3B3-1B4E-A89C-1270C518380E}">
      <dgm:prSet custT="1"/>
      <dgm:spPr>
        <a:solidFill>
          <a:srgbClr val="FF671F"/>
        </a:solidFill>
      </dgm:spPr>
      <dgm:t>
        <a:bodyPr/>
        <a:lstStyle/>
        <a:p>
          <a:r>
            <a:rPr lang="en-CA" sz="2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Heritage and libraries</a:t>
          </a:r>
          <a:endParaRPr lang="en-CA" sz="24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2CB493-17F0-9B4D-AA48-ADFDC28C92E7}" type="parTrans" cxnId="{04D5D9A0-7A22-334F-98B8-157135C0E7A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52536A-41D7-184D-83E0-E57DFFBC555A}" type="sibTrans" cxnId="{04D5D9A0-7A22-334F-98B8-157135C0E7A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F66444-B115-B945-AD54-25D2F2337C32}">
      <dgm:prSet custT="1"/>
      <dgm:spPr>
        <a:solidFill>
          <a:srgbClr val="3F4443"/>
        </a:solidFill>
      </dgm:spPr>
      <dgm:t>
        <a:bodyPr/>
        <a:lstStyle/>
        <a:p>
          <a:r>
            <a:rPr lang="en-CA" sz="2400" b="0" i="0" dirty="0">
              <a:latin typeface="Arial" panose="020B0604020202020204" pitchFamily="34" charset="0"/>
              <a:cs typeface="Arial" panose="020B0604020202020204" pitchFamily="34" charset="0"/>
            </a:rPr>
            <a:t>Live performance</a:t>
          </a:r>
          <a:endParaRPr lang="en-CA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FDEC55-6EED-564E-A52C-A4498FD0CEAE}" type="parTrans" cxnId="{2F521108-BCC7-4D43-8B3D-DFE827ACF822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2DE54D-4DB6-0246-9E6A-F4CA0E0243CE}" type="sibTrans" cxnId="{2F521108-BCC7-4D43-8B3D-DFE827ACF822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408834-1DE0-FF49-8C8A-8F22ABA6D866}">
      <dgm:prSet custT="1"/>
      <dgm:spPr/>
      <dgm:t>
        <a:bodyPr/>
        <a:lstStyle/>
        <a:p>
          <a:r>
            <a:rPr lang="en-CA" sz="2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Visual and applied arts</a:t>
          </a:r>
          <a:endParaRPr lang="en-CA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8DDDF4-012B-304D-B3D3-B177B9E47234}" type="parTrans" cxnId="{C7496E21-EA04-CD4A-AAC9-61B0357B48E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F5ECD6-6946-C645-81C1-7C11C2F3817B}" type="sibTrans" cxnId="{C7496E21-EA04-CD4A-AAC9-61B0357B48E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FD629C-8B8C-8340-9300-ACC764B6442F}">
      <dgm:prSet custT="1"/>
      <dgm:spPr>
        <a:solidFill>
          <a:srgbClr val="01A9E1"/>
        </a:solidFill>
      </dgm:spPr>
      <dgm:t>
        <a:bodyPr/>
        <a:lstStyle/>
        <a:p>
          <a:r>
            <a:rPr lang="en-CA" sz="2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Written and published works</a:t>
          </a:r>
          <a:endParaRPr lang="en-CA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6C636F-761F-6D43-96C6-A27BDDCE4C1F}" type="parTrans" cxnId="{F9363AA8-8612-EF41-8829-7D1B40D26A8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7F592E-E11E-F448-9A39-336F0178CA4D}" type="sibTrans" cxnId="{F9363AA8-8612-EF41-8829-7D1B40D26A84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94ABBB-635F-0343-BF2F-FEFB72DBD21E}">
      <dgm:prSet custT="1"/>
      <dgm:spPr>
        <a:solidFill>
          <a:srgbClr val="92D051"/>
        </a:solidFill>
      </dgm:spPr>
      <dgm:t>
        <a:bodyPr/>
        <a:lstStyle/>
        <a:p>
          <a:r>
            <a:rPr lang="en-CA" sz="2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Audio-visual and interactive media</a:t>
          </a:r>
          <a:endParaRPr lang="en-CA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1F811D-5948-FD4D-9D42-32AF2D59EB99}" type="parTrans" cxnId="{D060EFC7-78FD-5040-BD0A-A8A7DAEF1C8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B7B21AC-6307-704B-B20D-E744C970E018}" type="sibTrans" cxnId="{D060EFC7-78FD-5040-BD0A-A8A7DAEF1C8B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108271B-89ED-6745-A8CC-98471EFF4056}">
      <dgm:prSet custT="1"/>
      <dgm:spPr>
        <a:solidFill>
          <a:srgbClr val="FF671F"/>
        </a:solidFill>
      </dgm:spPr>
      <dgm:t>
        <a:bodyPr/>
        <a:lstStyle/>
        <a:p>
          <a:r>
            <a:rPr lang="en-CA" sz="24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Sound recording</a:t>
          </a:r>
          <a:endParaRPr lang="en-CA" sz="24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C6B8BD-7FDD-2649-BAA8-316CE4DE1836}" type="parTrans" cxnId="{1F875006-6950-B04F-8EB9-21A20FFCB98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A2508C-5FF6-0043-B886-64BC70551D0F}" type="sibTrans" cxnId="{1F875006-6950-B04F-8EB9-21A20FFCB989}">
      <dgm:prSet/>
      <dgm:spPr/>
      <dgm:t>
        <a:bodyPr/>
        <a:lstStyle/>
        <a:p>
          <a:endParaRPr lang="en-US" sz="16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596E62-624B-0C4B-9FC8-AA2E61ABAA35}" type="pres">
      <dgm:prSet presAssocID="{238253F2-628C-0649-8F67-3073D51D43A0}" presName="diagram" presStyleCnt="0">
        <dgm:presLayoutVars>
          <dgm:dir/>
          <dgm:resizeHandles val="exact"/>
        </dgm:presLayoutVars>
      </dgm:prSet>
      <dgm:spPr/>
    </dgm:pt>
    <dgm:pt modelId="{0CD58AD7-868B-9441-AB65-5F3068FC8C9E}" type="pres">
      <dgm:prSet presAssocID="{F4D22214-A3B3-1B4E-A89C-1270C518380E}" presName="node" presStyleLbl="node1" presStyleIdx="0" presStyleCnt="6" custScaleX="251994" custScaleY="393408" custLinFactNeighborX="24727" custLinFactNeighborY="-4326">
        <dgm:presLayoutVars>
          <dgm:bulletEnabled val="1"/>
        </dgm:presLayoutVars>
      </dgm:prSet>
      <dgm:spPr/>
    </dgm:pt>
    <dgm:pt modelId="{CB477323-78F7-7F40-9447-DE061458F0F8}" type="pres">
      <dgm:prSet presAssocID="{0F52536A-41D7-184D-83E0-E57DFFBC555A}" presName="sibTrans" presStyleCnt="0"/>
      <dgm:spPr/>
    </dgm:pt>
    <dgm:pt modelId="{C7E3C305-FC72-234C-82EC-692B3E8935A2}" type="pres">
      <dgm:prSet presAssocID="{DFF66444-B115-B945-AD54-25D2F2337C32}" presName="node" presStyleLbl="node1" presStyleIdx="1" presStyleCnt="6" custScaleX="251994" custScaleY="393408" custLinFactNeighborX="20296" custLinFactNeighborY="-4325">
        <dgm:presLayoutVars>
          <dgm:bulletEnabled val="1"/>
        </dgm:presLayoutVars>
      </dgm:prSet>
      <dgm:spPr/>
    </dgm:pt>
    <dgm:pt modelId="{37CE0CBD-84BA-7549-ACAE-DE80B278EA87}" type="pres">
      <dgm:prSet presAssocID="{2D2DE54D-4DB6-0246-9E6A-F4CA0E0243CE}" presName="sibTrans" presStyleCnt="0"/>
      <dgm:spPr/>
    </dgm:pt>
    <dgm:pt modelId="{8D75EB63-0FC7-3D4D-884F-8F76C13F6F82}" type="pres">
      <dgm:prSet presAssocID="{91408834-1DE0-FF49-8C8A-8F22ABA6D866}" presName="node" presStyleLbl="node1" presStyleIdx="2" presStyleCnt="6" custScaleX="251994" custScaleY="393408" custLinFactNeighborX="15984" custLinFactNeighborY="-3884">
        <dgm:presLayoutVars>
          <dgm:bulletEnabled val="1"/>
        </dgm:presLayoutVars>
      </dgm:prSet>
      <dgm:spPr/>
    </dgm:pt>
    <dgm:pt modelId="{4E5AE886-4889-9945-B520-8442647001D0}" type="pres">
      <dgm:prSet presAssocID="{00F5ECD6-6946-C645-81C1-7C11C2F3817B}" presName="sibTrans" presStyleCnt="0"/>
      <dgm:spPr/>
    </dgm:pt>
    <dgm:pt modelId="{38BA329B-4CA3-1843-8235-B6BF51D3C184}" type="pres">
      <dgm:prSet presAssocID="{6AFD629C-8B8C-8340-9300-ACC764B6442F}" presName="node" presStyleLbl="node1" presStyleIdx="3" presStyleCnt="6" custScaleX="251994" custScaleY="393408" custLinFactNeighborX="10742" custLinFactNeighborY="-4325">
        <dgm:presLayoutVars>
          <dgm:bulletEnabled val="1"/>
        </dgm:presLayoutVars>
      </dgm:prSet>
      <dgm:spPr/>
    </dgm:pt>
    <dgm:pt modelId="{1EA780BC-E022-C24E-ABEB-87D538971C42}" type="pres">
      <dgm:prSet presAssocID="{AC7F592E-E11E-F448-9A39-336F0178CA4D}" presName="sibTrans" presStyleCnt="0"/>
      <dgm:spPr/>
    </dgm:pt>
    <dgm:pt modelId="{13B487E4-CD5D-8A48-86D9-32E8E99AF66E}" type="pres">
      <dgm:prSet presAssocID="{BC94ABBB-635F-0343-BF2F-FEFB72DBD21E}" presName="node" presStyleLbl="node1" presStyleIdx="4" presStyleCnt="6" custScaleX="251994" custScaleY="393408" custLinFactNeighborX="4951" custLinFactNeighborY="-4325">
        <dgm:presLayoutVars>
          <dgm:bulletEnabled val="1"/>
        </dgm:presLayoutVars>
      </dgm:prSet>
      <dgm:spPr/>
    </dgm:pt>
    <dgm:pt modelId="{DBFB46BD-B7FB-3046-8FCB-8523C034DDDD}" type="pres">
      <dgm:prSet presAssocID="{BB7B21AC-6307-704B-B20D-E744C970E018}" presName="sibTrans" presStyleCnt="0"/>
      <dgm:spPr/>
    </dgm:pt>
    <dgm:pt modelId="{87C9B239-5300-9041-84F0-9A745B896BBC}" type="pres">
      <dgm:prSet presAssocID="{E108271B-89ED-6745-A8CC-98471EFF4056}" presName="node" presStyleLbl="node1" presStyleIdx="5" presStyleCnt="6" custScaleX="251994" custScaleY="393408" custLinFactNeighborX="673" custLinFactNeighborY="-4325">
        <dgm:presLayoutVars>
          <dgm:bulletEnabled val="1"/>
        </dgm:presLayoutVars>
      </dgm:prSet>
      <dgm:spPr/>
    </dgm:pt>
  </dgm:ptLst>
  <dgm:cxnLst>
    <dgm:cxn modelId="{1F875006-6950-B04F-8EB9-21A20FFCB989}" srcId="{238253F2-628C-0649-8F67-3073D51D43A0}" destId="{E108271B-89ED-6745-A8CC-98471EFF4056}" srcOrd="5" destOrd="0" parTransId="{65C6B8BD-7FDD-2649-BAA8-316CE4DE1836}" sibTransId="{21A2508C-5FF6-0043-B886-64BC70551D0F}"/>
    <dgm:cxn modelId="{2F521108-BCC7-4D43-8B3D-DFE827ACF822}" srcId="{238253F2-628C-0649-8F67-3073D51D43A0}" destId="{DFF66444-B115-B945-AD54-25D2F2337C32}" srcOrd="1" destOrd="0" parTransId="{91FDEC55-6EED-564E-A52C-A4498FD0CEAE}" sibTransId="{2D2DE54D-4DB6-0246-9E6A-F4CA0E0243CE}"/>
    <dgm:cxn modelId="{C7496E21-EA04-CD4A-AAC9-61B0357B48E9}" srcId="{238253F2-628C-0649-8F67-3073D51D43A0}" destId="{91408834-1DE0-FF49-8C8A-8F22ABA6D866}" srcOrd="2" destOrd="0" parTransId="{728DDDF4-012B-304D-B3D3-B177B9E47234}" sibTransId="{00F5ECD6-6946-C645-81C1-7C11C2F3817B}"/>
    <dgm:cxn modelId="{062A3A25-42A9-5C4E-91EF-E566BCF30F9E}" type="presOf" srcId="{6AFD629C-8B8C-8340-9300-ACC764B6442F}" destId="{38BA329B-4CA3-1843-8235-B6BF51D3C184}" srcOrd="0" destOrd="0" presId="urn:microsoft.com/office/officeart/2005/8/layout/default"/>
    <dgm:cxn modelId="{5A533960-34C9-DB43-8882-F9B14262BF09}" type="presOf" srcId="{DFF66444-B115-B945-AD54-25D2F2337C32}" destId="{C7E3C305-FC72-234C-82EC-692B3E8935A2}" srcOrd="0" destOrd="0" presId="urn:microsoft.com/office/officeart/2005/8/layout/default"/>
    <dgm:cxn modelId="{2CB77242-530E-0348-9297-575861DFE62F}" type="presOf" srcId="{91408834-1DE0-FF49-8C8A-8F22ABA6D866}" destId="{8D75EB63-0FC7-3D4D-884F-8F76C13F6F82}" srcOrd="0" destOrd="0" presId="urn:microsoft.com/office/officeart/2005/8/layout/default"/>
    <dgm:cxn modelId="{4A98254A-DEC0-104B-9D45-7A51FCBBC9DF}" type="presOf" srcId="{F4D22214-A3B3-1B4E-A89C-1270C518380E}" destId="{0CD58AD7-868B-9441-AB65-5F3068FC8C9E}" srcOrd="0" destOrd="0" presId="urn:microsoft.com/office/officeart/2005/8/layout/default"/>
    <dgm:cxn modelId="{7CCC5B52-6637-0945-BBD5-5419DCC88E04}" type="presOf" srcId="{238253F2-628C-0649-8F67-3073D51D43A0}" destId="{98596E62-624B-0C4B-9FC8-AA2E61ABAA35}" srcOrd="0" destOrd="0" presId="urn:microsoft.com/office/officeart/2005/8/layout/default"/>
    <dgm:cxn modelId="{F4035195-8728-3344-A8F6-538CCD214573}" type="presOf" srcId="{BC94ABBB-635F-0343-BF2F-FEFB72DBD21E}" destId="{13B487E4-CD5D-8A48-86D9-32E8E99AF66E}" srcOrd="0" destOrd="0" presId="urn:microsoft.com/office/officeart/2005/8/layout/default"/>
    <dgm:cxn modelId="{04D5D9A0-7A22-334F-98B8-157135C0E7AB}" srcId="{238253F2-628C-0649-8F67-3073D51D43A0}" destId="{F4D22214-A3B3-1B4E-A89C-1270C518380E}" srcOrd="0" destOrd="0" parTransId="{D82CB493-17F0-9B4D-AA48-ADFDC28C92E7}" sibTransId="{0F52536A-41D7-184D-83E0-E57DFFBC555A}"/>
    <dgm:cxn modelId="{F9363AA8-8612-EF41-8829-7D1B40D26A84}" srcId="{238253F2-628C-0649-8F67-3073D51D43A0}" destId="{6AFD629C-8B8C-8340-9300-ACC764B6442F}" srcOrd="3" destOrd="0" parTransId="{646C636F-761F-6D43-96C6-A27BDDCE4C1F}" sibTransId="{AC7F592E-E11E-F448-9A39-336F0178CA4D}"/>
    <dgm:cxn modelId="{A7675FA8-93FF-F249-99B4-886E904C2318}" type="presOf" srcId="{E108271B-89ED-6745-A8CC-98471EFF4056}" destId="{87C9B239-5300-9041-84F0-9A745B896BBC}" srcOrd="0" destOrd="0" presId="urn:microsoft.com/office/officeart/2005/8/layout/default"/>
    <dgm:cxn modelId="{D060EFC7-78FD-5040-BD0A-A8A7DAEF1C8B}" srcId="{238253F2-628C-0649-8F67-3073D51D43A0}" destId="{BC94ABBB-635F-0343-BF2F-FEFB72DBD21E}" srcOrd="4" destOrd="0" parTransId="{631F811D-5948-FD4D-9D42-32AF2D59EB99}" sibTransId="{BB7B21AC-6307-704B-B20D-E744C970E018}"/>
    <dgm:cxn modelId="{3907B181-9752-3B44-8011-F26547DC3E62}" type="presParOf" srcId="{98596E62-624B-0C4B-9FC8-AA2E61ABAA35}" destId="{0CD58AD7-868B-9441-AB65-5F3068FC8C9E}" srcOrd="0" destOrd="0" presId="urn:microsoft.com/office/officeart/2005/8/layout/default"/>
    <dgm:cxn modelId="{12797319-06C4-1243-A386-B43EEA7D9D3C}" type="presParOf" srcId="{98596E62-624B-0C4B-9FC8-AA2E61ABAA35}" destId="{CB477323-78F7-7F40-9447-DE061458F0F8}" srcOrd="1" destOrd="0" presId="urn:microsoft.com/office/officeart/2005/8/layout/default"/>
    <dgm:cxn modelId="{CE3BF30D-A005-004D-924E-F7EC88553C6B}" type="presParOf" srcId="{98596E62-624B-0C4B-9FC8-AA2E61ABAA35}" destId="{C7E3C305-FC72-234C-82EC-692B3E8935A2}" srcOrd="2" destOrd="0" presId="urn:microsoft.com/office/officeart/2005/8/layout/default"/>
    <dgm:cxn modelId="{A4D75CBD-83A3-EA42-9CB6-BE61E694B941}" type="presParOf" srcId="{98596E62-624B-0C4B-9FC8-AA2E61ABAA35}" destId="{37CE0CBD-84BA-7549-ACAE-DE80B278EA87}" srcOrd="3" destOrd="0" presId="urn:microsoft.com/office/officeart/2005/8/layout/default"/>
    <dgm:cxn modelId="{43FBFA62-1D91-3149-B508-DA403B7CE28D}" type="presParOf" srcId="{98596E62-624B-0C4B-9FC8-AA2E61ABAA35}" destId="{8D75EB63-0FC7-3D4D-884F-8F76C13F6F82}" srcOrd="4" destOrd="0" presId="urn:microsoft.com/office/officeart/2005/8/layout/default"/>
    <dgm:cxn modelId="{8E9603DA-AD28-804E-A325-28751472AEB0}" type="presParOf" srcId="{98596E62-624B-0C4B-9FC8-AA2E61ABAA35}" destId="{4E5AE886-4889-9945-B520-8442647001D0}" srcOrd="5" destOrd="0" presId="urn:microsoft.com/office/officeart/2005/8/layout/default"/>
    <dgm:cxn modelId="{94F53688-2321-004F-8A9C-F34726D48CA3}" type="presParOf" srcId="{98596E62-624B-0C4B-9FC8-AA2E61ABAA35}" destId="{38BA329B-4CA3-1843-8235-B6BF51D3C184}" srcOrd="6" destOrd="0" presId="urn:microsoft.com/office/officeart/2005/8/layout/default"/>
    <dgm:cxn modelId="{72EE353A-8AE9-5D4C-8F43-1A0192D3ADEB}" type="presParOf" srcId="{98596E62-624B-0C4B-9FC8-AA2E61ABAA35}" destId="{1EA780BC-E022-C24E-ABEB-87D538971C42}" srcOrd="7" destOrd="0" presId="urn:microsoft.com/office/officeart/2005/8/layout/default"/>
    <dgm:cxn modelId="{0DB68E3F-E406-8444-89D7-50826FB0E95F}" type="presParOf" srcId="{98596E62-624B-0C4B-9FC8-AA2E61ABAA35}" destId="{13B487E4-CD5D-8A48-86D9-32E8E99AF66E}" srcOrd="8" destOrd="0" presId="urn:microsoft.com/office/officeart/2005/8/layout/default"/>
    <dgm:cxn modelId="{08E6538A-D686-A549-A172-3EC16748FE66}" type="presParOf" srcId="{98596E62-624B-0C4B-9FC8-AA2E61ABAA35}" destId="{DBFB46BD-B7FB-3046-8FCB-8523C034DDDD}" srcOrd="9" destOrd="0" presId="urn:microsoft.com/office/officeart/2005/8/layout/default"/>
    <dgm:cxn modelId="{32827616-6320-5B42-A114-83B6A7228428}" type="presParOf" srcId="{98596E62-624B-0C4B-9FC8-AA2E61ABAA35}" destId="{87C9B239-5300-9041-84F0-9A745B896BB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D58AD7-868B-9441-AB65-5F3068FC8C9E}">
      <dsp:nvSpPr>
        <dsp:cNvPr id="0" name=""/>
        <dsp:cNvSpPr/>
      </dsp:nvSpPr>
      <dsp:spPr>
        <a:xfrm>
          <a:off x="193470" y="78763"/>
          <a:ext cx="1917580" cy="1796213"/>
        </a:xfrm>
        <a:prstGeom prst="rect">
          <a:avLst/>
        </a:prstGeom>
        <a:solidFill>
          <a:srgbClr val="FF67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Heritage and libraries</a:t>
          </a:r>
          <a:endParaRPr lang="en-CA" sz="24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3470" y="78763"/>
        <a:ext cx="1917580" cy="1796213"/>
      </dsp:txXfrm>
    </dsp:sp>
    <dsp:sp modelId="{C7E3C305-FC72-234C-82EC-692B3E8935A2}">
      <dsp:nvSpPr>
        <dsp:cNvPr id="0" name=""/>
        <dsp:cNvSpPr/>
      </dsp:nvSpPr>
      <dsp:spPr>
        <a:xfrm>
          <a:off x="2153428" y="78768"/>
          <a:ext cx="1917580" cy="1796213"/>
        </a:xfrm>
        <a:prstGeom prst="rect">
          <a:avLst/>
        </a:prstGeom>
        <a:solidFill>
          <a:srgbClr val="3F444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latin typeface="Arial" panose="020B0604020202020204" pitchFamily="34" charset="0"/>
              <a:cs typeface="Arial" panose="020B0604020202020204" pitchFamily="34" charset="0"/>
            </a:rPr>
            <a:t>Live performance</a:t>
          </a:r>
          <a:endParaRPr lang="en-CA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53428" y="78768"/>
        <a:ext cx="1917580" cy="1796213"/>
      </dsp:txXfrm>
    </dsp:sp>
    <dsp:sp modelId="{8D75EB63-0FC7-3D4D-884F-8F76C13F6F82}">
      <dsp:nvSpPr>
        <dsp:cNvPr id="0" name=""/>
        <dsp:cNvSpPr/>
      </dsp:nvSpPr>
      <dsp:spPr>
        <a:xfrm>
          <a:off x="4114293" y="80781"/>
          <a:ext cx="1917580" cy="17962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Visual and applied arts</a:t>
          </a:r>
          <a:endParaRPr lang="en-CA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14293" y="80781"/>
        <a:ext cx="1917580" cy="1796213"/>
      </dsp:txXfrm>
    </dsp:sp>
    <dsp:sp modelId="{38BA329B-4CA3-1843-8235-B6BF51D3C184}">
      <dsp:nvSpPr>
        <dsp:cNvPr id="0" name=""/>
        <dsp:cNvSpPr/>
      </dsp:nvSpPr>
      <dsp:spPr>
        <a:xfrm>
          <a:off x="6068080" y="78768"/>
          <a:ext cx="1917580" cy="1796213"/>
        </a:xfrm>
        <a:prstGeom prst="rect">
          <a:avLst/>
        </a:prstGeom>
        <a:solidFill>
          <a:srgbClr val="01A9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Written and published works</a:t>
          </a:r>
          <a:endParaRPr lang="en-CA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68080" y="78768"/>
        <a:ext cx="1917580" cy="1796213"/>
      </dsp:txXfrm>
    </dsp:sp>
    <dsp:sp modelId="{13B487E4-CD5D-8A48-86D9-32E8E99AF66E}">
      <dsp:nvSpPr>
        <dsp:cNvPr id="0" name=""/>
        <dsp:cNvSpPr/>
      </dsp:nvSpPr>
      <dsp:spPr>
        <a:xfrm>
          <a:off x="8017689" y="78768"/>
          <a:ext cx="1917580" cy="1796213"/>
        </a:xfrm>
        <a:prstGeom prst="rect">
          <a:avLst/>
        </a:prstGeom>
        <a:solidFill>
          <a:srgbClr val="92D0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Audio-visual and interactive media</a:t>
          </a:r>
          <a:endParaRPr lang="en-CA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17689" y="78768"/>
        <a:ext cx="1917580" cy="1796213"/>
      </dsp:txXfrm>
    </dsp:sp>
    <dsp:sp modelId="{87C9B239-5300-9041-84F0-9A745B896BBC}">
      <dsp:nvSpPr>
        <dsp:cNvPr id="0" name=""/>
        <dsp:cNvSpPr/>
      </dsp:nvSpPr>
      <dsp:spPr>
        <a:xfrm>
          <a:off x="9978812" y="78768"/>
          <a:ext cx="1917580" cy="1796213"/>
        </a:xfrm>
        <a:prstGeom prst="rect">
          <a:avLst/>
        </a:prstGeom>
        <a:solidFill>
          <a:srgbClr val="FF671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4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Sound recording</a:t>
          </a:r>
          <a:endParaRPr lang="en-CA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978812" y="78768"/>
        <a:ext cx="1917580" cy="17962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992D-5F5C-4562-AE05-60F1262A4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878D68-DB50-4FEF-96B0-D08B6BFFC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62232-51EE-45C5-81C7-972E22DEA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0751B-E8BA-4254-BC72-1E260315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DEC109-4B74-4A75-A3A8-48AF811F9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84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5A954-D7C7-4674-9559-FA461A3D9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3F8F2-3E3C-41FF-AD7C-A23D5BD44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A7252-2AB6-4C2A-A6AF-C45E2B807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0DC1B-1D96-4E72-A78A-5202D0390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58F34-98C7-4FED-9302-D7DAEF7DE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7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AA660-5AB4-4C0D-AA03-4B3604554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A3A66-B9DC-40FF-9D47-EDD0A87BA9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FFF5C-3DC9-45B4-A12D-C41D6BA25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17D4B-479A-4520-BCF4-515BB4316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B292B-B93E-41AC-AE84-184916B32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6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7AF2E-CAD1-4F71-A77A-69BD67B3A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4569-E405-45AE-8B7E-13EEEB7A4A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01CFE8-AC4A-4B85-9BA1-CA401D90F4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48520-BC52-425E-9FDA-B7CBE1FF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B85024-7F40-4D7A-933B-CF72480E1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92F46A-2EFC-40A0-A019-F20F83A6E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374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F9FB9-C7E0-4FC1-8324-515E0C10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11C581-6343-4CAF-BCA8-478023A71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5E87B-AB02-43B5-BC7E-7DDC59ABF7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BB4578-924C-4F89-940B-43600CEA2F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39BA41-2E89-42CC-A441-95AF69DC5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F5D43B-459A-42FD-AF8D-54C1B493B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4F3A95-B71D-4BD1-A49C-25B44A076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DDB8F0-9474-4592-9184-800A489A7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5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D5CD6-F8C6-484A-AFFE-3F788E8D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936569-415C-4B65-BBE7-2FF3F1877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F93482-8F04-40F3-8ECA-9165BCB8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2A3F3-DB67-46E8-A603-31863F38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87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8EB55E-74D9-449E-AEB5-1321B334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842673-B4C9-4C23-96CF-E8D96D163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E41D-EE80-4B00-A964-251EFA0CA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15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2D096-38CB-4268-9C99-9EF1ECE1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E0464-19FC-4176-8358-2E0B9086E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C1051-67F3-4AF6-BA2F-16A3E1F2CA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7A83A-CAB8-4DC5-BDBB-97A1F269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4A0A89-0759-4F95-B490-B2037E7A7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598E47-A674-4DC5-ADA9-F12D662BB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96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426F9-DC57-4A03-919E-6BE2E4249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4F0374-3435-495F-89DB-60D7C521A1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C010D-FDC8-4DE3-A1B3-9AE35166DE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815AD4-A010-4A0B-8CD5-BE0F1103F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72B60-693C-4350-A965-62651CB8A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33AC8C-23CA-45C6-90F2-5243D3F54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34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4FDC0-B80B-4EEA-8A1D-822AD72B5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24A1CA-657D-45C7-A0C5-9F488B8AD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5E290-D9FB-439D-9474-E34449E8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5BF75-CEB7-4BC5-BDE3-C55EBE0EF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1475D9-6A4A-4A6C-8E23-72980D241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8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5D99C7-B49C-4B9B-922E-B1565988A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0397E-C550-4900-BA33-4810538C7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D5289-6EC4-47CB-99FD-7DC173B51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6E859-C9E1-42D6-8492-1445BDF2B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B415E-E789-4455-A7B0-6D2B9E99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98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7591EF-6F90-434C-95B2-B29E6166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9120A-1D81-4EBA-8D79-D7415E9E7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3961E-BB16-4208-B0C1-D4AC4E9380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B3271-8CA9-4367-8947-3E230783BAA5}" type="datetimeFigureOut">
              <a:rPr lang="en-US" smtClean="0"/>
              <a:t>2022/11/25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F5474-670D-45F6-9B0F-E261CEED92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F4D6A-4177-4D2B-8727-C7CCA650C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F9B6E-7D94-4BE3-ABED-C0EAB0885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22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stjohns.ca/en/recreation-culture/music--concert-series.aspx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stjohns.ca/en/recreation-culture/public-art.aspx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tjohns.ca/en/recreation-culture/poet-laureate.aspx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9fqqi44enk?feature=oembed" TargetMode="External"/><Relationship Id="rId5" Type="http://schemas.openxmlformats.org/officeDocument/2006/relationships/hyperlink" Target="https://youtu.be/g9fqqi44enk" TargetMode="Externa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 and a photo of St. John's Harbour and the downtown area.">
            <a:extLst>
              <a:ext uri="{FF2B5EF4-FFF2-40B4-BE49-F238E27FC236}">
                <a16:creationId xmlns:a16="http://schemas.microsoft.com/office/drawing/2014/main" id="{47F11D80-92A6-4814-B5E0-1BA588CDC28B}"/>
              </a:ext>
            </a:extLst>
          </p:cNvPr>
          <p:cNvGrpSpPr/>
          <p:nvPr/>
        </p:nvGrpSpPr>
        <p:grpSpPr>
          <a:xfrm>
            <a:off x="0" y="0"/>
            <a:ext cx="12201378" cy="6858000"/>
            <a:chOff x="0" y="0"/>
            <a:chExt cx="1220137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0662CA-1029-4BAD-A945-1EACE90243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928468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86C288-AA07-4971-8A56-EEECDFE2D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6661053"/>
              <a:ext cx="3052689" cy="196947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DF062-0E8E-4051-9531-C126E4A92A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3052689" y="6661053"/>
              <a:ext cx="3043311" cy="196947"/>
            </a:xfrm>
            <a:prstGeom prst="rect">
              <a:avLst/>
            </a:prstGeom>
            <a:solidFill>
              <a:srgbClr val="00A9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A625DEB-C5EF-45E2-A4B9-E8D1B321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096000" y="6661053"/>
              <a:ext cx="3052689" cy="196947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A614E56-1108-4B69-9E0C-42857C89DB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9148689" y="6661053"/>
              <a:ext cx="3052689" cy="196947"/>
            </a:xfrm>
            <a:prstGeom prst="rect">
              <a:avLst/>
            </a:prstGeom>
            <a:solidFill>
              <a:srgbClr val="3F44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9CC0CA8-DAA9-44DA-8ACA-8432A2F3B42F}"/>
              </a:ext>
            </a:extLst>
          </p:cNvPr>
          <p:cNvSpPr txBox="1"/>
          <p:nvPr/>
        </p:nvSpPr>
        <p:spPr>
          <a:xfrm>
            <a:off x="590843" y="196947"/>
            <a:ext cx="55051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CITY. OUR FUTURE.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AC955F-BD6F-409D-9CAA-8F7663CE3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989" y="2173199"/>
            <a:ext cx="5858236" cy="928468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Youth Engagement Virtual Forum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273B32-30F4-40F4-96BA-22D92D0B1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843" y="3267294"/>
            <a:ext cx="7087214" cy="1832607"/>
          </a:xfrm>
        </p:spPr>
        <p:txBody>
          <a:bodyPr>
            <a:normAutofit/>
          </a:bodyPr>
          <a:lstStyle/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  <a:p>
            <a:pPr algn="l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F993E3-36A5-4F1A-86E7-A2447645791B}"/>
              </a:ext>
            </a:extLst>
          </p:cNvPr>
          <p:cNvSpPr txBox="1"/>
          <p:nvPr/>
        </p:nvSpPr>
        <p:spPr>
          <a:xfrm>
            <a:off x="551988" y="5450202"/>
            <a:ext cx="6612381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Presented by: Youth Engagement Working Group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November 29, 2022</a:t>
            </a:r>
          </a:p>
        </p:txBody>
      </p:sp>
      <p:pic>
        <p:nvPicPr>
          <p:cNvPr id="18" name="Picture 17" descr="City of St. John's logo">
            <a:extLst>
              <a:ext uri="{FF2B5EF4-FFF2-40B4-BE49-F238E27FC236}">
                <a16:creationId xmlns:a16="http://schemas.microsoft.com/office/drawing/2014/main" id="{BEA0DCA1-0A10-43D9-B2E6-24510D82C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7094" y="5791789"/>
            <a:ext cx="3781820" cy="586881"/>
          </a:xfrm>
          <a:prstGeom prst="rect">
            <a:avLst/>
          </a:prstGeom>
        </p:spPr>
      </p:pic>
      <p:pic>
        <p:nvPicPr>
          <p:cNvPr id="9" name="Picture 8" descr="A picture of youths holding devices and beverages">
            <a:extLst>
              <a:ext uri="{FF2B5EF4-FFF2-40B4-BE49-F238E27FC236}">
                <a16:creationId xmlns:a16="http://schemas.microsoft.com/office/drawing/2014/main" id="{7B6A940D-6DFD-D238-2B70-3FF3C29CF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775" y="1874210"/>
            <a:ext cx="5476973" cy="350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3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220688"/>
            <a:ext cx="10972801" cy="150018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information was put together from staff in the 3 departments who are participating in the Forum.</a:t>
            </a:r>
          </a:p>
        </p:txBody>
      </p:sp>
    </p:spTree>
    <p:extLst>
      <p:ext uri="{BB962C8B-B14F-4D97-AF65-F5344CB8AC3E}">
        <p14:creationId xmlns:p14="http://schemas.microsoft.com/office/powerpoint/2010/main" val="2784235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2220687"/>
            <a:ext cx="7410397" cy="4455136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C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City of St. John’s maintains an extensive network of parks , sports facilities, open spaces, and trails.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Parks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small to large scale developed areas that contain a variety of amenities that service the needs of the public.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Municipal parks: 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Bowring, Bannerman and Victoria 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Community parks: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Kenmount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Southlands, Rotary, Larch,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Goulds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Complex, Bidgood Park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Tot lots: 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Elks Club, Elm Pl., Taylor Pl.,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Wadland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Cr., Penney Cr., Macbeth Dr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Skateparks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ie. Bowring, QV, Mundy Pond,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Kenmount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Goulds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Shea </a:t>
            </a:r>
            <a:r>
              <a:rPr lang="en-CA" sz="1400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Hts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2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Sports facilities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recreational facilities developed for softball, baseball, soccer, football, tennis, basketball, pickleball, lawn bowling, cricket</a:t>
            </a:r>
          </a:p>
          <a:p>
            <a:pPr marL="800100" lvl="1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of the facilities are located within municipal or community parks. The remainder are stand alone amenities.</a:t>
            </a:r>
          </a:p>
        </p:txBody>
      </p:sp>
      <p:pic>
        <p:nvPicPr>
          <p:cNvPr id="9" name="Picture 8" descr="A picture of Victoria park">
            <a:extLst>
              <a:ext uri="{FF2B5EF4-FFF2-40B4-BE49-F238E27FC236}">
                <a16:creationId xmlns:a16="http://schemas.microsoft.com/office/drawing/2014/main" id="{CEC24C29-1333-9D43-BE86-349D5D2AF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567" y="2082272"/>
            <a:ext cx="3157391" cy="1804223"/>
          </a:xfrm>
          <a:prstGeom prst="rect">
            <a:avLst/>
          </a:prstGeom>
        </p:spPr>
      </p:pic>
      <p:pic>
        <p:nvPicPr>
          <p:cNvPr id="11" name="Picture 10" descr="A picture of a skate park">
            <a:extLst>
              <a:ext uri="{FF2B5EF4-FFF2-40B4-BE49-F238E27FC236}">
                <a16:creationId xmlns:a16="http://schemas.microsoft.com/office/drawing/2014/main" id="{7E5BD251-68CA-7459-F09C-ADF4BA67D0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597" y="4306807"/>
            <a:ext cx="3464361" cy="194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44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2220687"/>
            <a:ext cx="7017827" cy="4455136"/>
          </a:xfrm>
        </p:spPr>
        <p:txBody>
          <a:bodyPr>
            <a:no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Open Spaces – 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informal open or vegetated areas that support unstructured use and events; i.e., QV Lake, Cowan Park, areas adjacent to trails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Trails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extensive network of granular and paved trails traversing the City. 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Grand Concourse Walkway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approximately 125 km ; granular surface</a:t>
            </a:r>
            <a:r>
              <a:rPr lang="en-CA" sz="14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sz="1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Bowring Park  -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10+ Km; paved and granular surface</a:t>
            </a: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Bidgood Park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2500m ; granular surface</a:t>
            </a:r>
          </a:p>
          <a:p>
            <a:pPr lvl="1">
              <a:spcBef>
                <a:spcPts val="0"/>
              </a:spcBef>
            </a:pPr>
            <a:endParaRPr lang="en-CA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Kenny’s Pond Park –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800m</a:t>
            </a:r>
            <a:r>
              <a:rPr lang="en-CA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; </a:t>
            </a:r>
            <a:r>
              <a:rPr lang="en-CA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paved surface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8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18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picture from Long Pond. Source: https://www.grandconcourse.ca/">
            <a:extLst>
              <a:ext uri="{FF2B5EF4-FFF2-40B4-BE49-F238E27FC236}">
                <a16:creationId xmlns:a16="http://schemas.microsoft.com/office/drawing/2014/main" id="{CAE0E6A2-030C-6856-6263-8DC515288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474" y="2838893"/>
            <a:ext cx="4633316" cy="364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74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220688"/>
            <a:ext cx="10972801" cy="4246787"/>
          </a:xfrm>
        </p:spPr>
        <p:txBody>
          <a:bodyPr>
            <a:normAutofit fontScale="40000" lnSpcReduction="20000"/>
          </a:bodyPr>
          <a:lstStyle/>
          <a:p>
            <a:pPr>
              <a:spcBef>
                <a:spcPts val="0"/>
              </a:spcBef>
            </a:pPr>
            <a:endParaRPr lang="en-US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55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Maintenance of Parklands</a:t>
            </a:r>
          </a:p>
          <a:p>
            <a:pPr>
              <a:spcBef>
                <a:spcPts val="0"/>
              </a:spcBef>
            </a:pPr>
            <a:endParaRPr lang="en-US" sz="45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Spring, summer, fall:</a:t>
            </a:r>
          </a:p>
          <a:p>
            <a:pPr>
              <a:spcBef>
                <a:spcPts val="0"/>
              </a:spcBef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Collect litter and garbage, prune trees and shrubs, cut grass, maintain landscaped beds, plant trees, maintain trails, remove felled trees, address storm damage, remove tree hazards, mulch leaves </a:t>
            </a:r>
            <a:r>
              <a:rPr lang="en-US" sz="40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etc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inspect  and repair playgrounds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Winter:</a:t>
            </a:r>
          </a:p>
          <a:p>
            <a:pPr>
              <a:spcBef>
                <a:spcPts val="0"/>
              </a:spcBef>
            </a:pP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Collect garbage from containers at trail heads, groom and track in trails at Bidgood Park, Southside Trail, Mundy Pond and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Quidi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Vidi</a:t>
            </a: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Lake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Snow clear and provide ice control to paved walkway at Kenny’s Pond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5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Maintenance of Sports Facilities</a:t>
            </a:r>
          </a:p>
          <a:p>
            <a:pPr>
              <a:spcBef>
                <a:spcPts val="0"/>
              </a:spcBef>
            </a:pPr>
            <a:endParaRPr lang="en-US" sz="45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Spring, summer, fall: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Mow, and trim grass, collect garbage and litter,  install nets, lines, baskets, bases, pitching rubbers, home plates, prepare playing surfaces, grade parking lots etc.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3300" b="1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33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33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33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33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33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2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84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220688"/>
            <a:ext cx="10972801" cy="3818162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Parkland Development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8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Parks and Open Spaces Division develops infrastructure based on the Open Space Master Plan. </a:t>
            </a: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Basis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Constructed where people live. </a:t>
            </a: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b="1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Neighbourhood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parks 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serve immediate needs within 800m of a residence. As residential developments are built, these amenities are included.</a:t>
            </a:r>
          </a:p>
          <a:p>
            <a:pPr lvl="1"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Community parks </a:t>
            </a:r>
            <a:r>
              <a:rPr lang="en-CA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constructed with a service radius of 1200m. They are placed where multiple neighbourhoods would fall within the service radius. They include a wide variety of amenities. </a:t>
            </a:r>
          </a:p>
        </p:txBody>
      </p:sp>
    </p:spTree>
    <p:extLst>
      <p:ext uri="{BB962C8B-B14F-4D97-AF65-F5344CB8AC3E}">
        <p14:creationId xmlns:p14="http://schemas.microsoft.com/office/powerpoint/2010/main" val="2550085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Arial" panose="020B0604020202020204" pitchFamily="34" charset="0"/>
                <a:cs typeface="Arial" panose="020B0604020202020204" pitchFamily="34" charset="0"/>
              </a:rPr>
              <a:t>Parks, Trails, &amp; Open Spaces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220688"/>
            <a:ext cx="10972801" cy="3818162"/>
          </a:xfrm>
        </p:spPr>
        <p:txBody>
          <a:bodyPr>
            <a:normAutofit lnSpcReduction="10000"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Upcoming and Active Projects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Galway Community Park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Bidgood Park Wetland Walkway Replacement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City-wide Multi-use Trail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Enhanced Dog Park Lighting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Sports Facilities Enhancement for Canada Games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McNiven Pl. to Durness St. New Trail Construction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Disc Golf Course – Airport Heights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Installation of New Playground Equipment – various playgrounds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sz="18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3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1679603"/>
            <a:ext cx="10972801" cy="2664178"/>
          </a:xfrm>
        </p:spPr>
        <p:txBody>
          <a:bodyPr>
            <a:normAutofit/>
          </a:bodyPr>
          <a:lstStyle/>
          <a:p>
            <a:pPr marR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do we mean by Art</a:t>
            </a:r>
            <a:r>
              <a:rPr lang="en-CA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n-U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Culture?</a:t>
            </a:r>
          </a:p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Not as easy to define as you might think!</a:t>
            </a:r>
          </a:p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Statistics Canada: “</a:t>
            </a:r>
            <a:r>
              <a:rPr lang="en-CA" sz="26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creative, artistic activity and the goods and services produced by it, and the preservation of heritage.”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427982FC-984C-9029-1B97-981CBAB679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472392"/>
              </p:ext>
            </p:extLst>
          </p:nvPr>
        </p:nvGraphicFramePr>
        <p:xfrm>
          <a:off x="133194" y="4329185"/>
          <a:ext cx="11896579" cy="1993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45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760090"/>
            <a:ext cx="11263980" cy="501317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does the </a:t>
            </a:r>
            <a:r>
              <a:rPr lang="en-CA" sz="4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City </a:t>
            </a:r>
            <a:r>
              <a:rPr lang="en-US" sz="4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currently do/maintain in the area of Arts and Culture?</a:t>
            </a:r>
            <a:endParaRPr lang="en-US" sz="46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Grants to local artists, arts organizations, and special events &amp; festivals</a:t>
            </a: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City-hosted special events that feature and promote local artists</a:t>
            </a: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Arts &amp; Culture Advisory Committee</a:t>
            </a:r>
            <a:endParaRPr lang="en-CA" sz="37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 Procurement</a:t>
            </a: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 Art</a:t>
            </a: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Poet Laureate </a:t>
            </a:r>
          </a:p>
          <a:p>
            <a:pPr marL="342900" indent="-342900">
              <a:lnSpc>
                <a:spcPct val="14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CA" sz="37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Infrastructure</a:t>
            </a:r>
          </a:p>
        </p:txBody>
      </p:sp>
    </p:spTree>
    <p:extLst>
      <p:ext uri="{BB962C8B-B14F-4D97-AF65-F5344CB8AC3E}">
        <p14:creationId xmlns:p14="http://schemas.microsoft.com/office/powerpoint/2010/main" val="509841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651648"/>
            <a:ext cx="11480800" cy="99307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Grants to local artists, arts organizations, and special events &amp; festivals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186290-6E4A-E8AD-313D-70C21EEB96F6}"/>
              </a:ext>
            </a:extLst>
          </p:cNvPr>
          <p:cNvSpPr txBox="1"/>
          <p:nvPr/>
        </p:nvSpPr>
        <p:spPr>
          <a:xfrm>
            <a:off x="714705" y="2433712"/>
            <a:ext cx="10882210" cy="3559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Annual program providing financial support for: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creative projects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cultural programming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cultural events</a:t>
            </a:r>
          </a:p>
        </p:txBody>
      </p:sp>
      <p:graphicFrame>
        <p:nvGraphicFramePr>
          <p:cNvPr id="10" name="Chart 9" descr="Pie chart depicting&#10; 2022 Grants&#10;Individual Artists: 23%&#10;Arts Organizations: 55%&#10;Special Events and Festivals: 22%&#10;">
            <a:extLst>
              <a:ext uri="{FF2B5EF4-FFF2-40B4-BE49-F238E27FC236}">
                <a16:creationId xmlns:a16="http://schemas.microsoft.com/office/drawing/2014/main" id="{D6E73699-D065-4323-D043-67B8AFF9B8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0751019"/>
              </p:ext>
            </p:extLst>
          </p:nvPr>
        </p:nvGraphicFramePr>
        <p:xfrm>
          <a:off x="4698123" y="3120716"/>
          <a:ext cx="6329005" cy="3373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1428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of a presentation outside downtown">
            <a:extLst>
              <a:ext uri="{FF2B5EF4-FFF2-40B4-BE49-F238E27FC236}">
                <a16:creationId xmlns:a16="http://schemas.microsoft.com/office/drawing/2014/main" id="{3CF5B257-37AD-A4CA-1B22-F41E684CB4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95" y="3949452"/>
            <a:ext cx="4764094" cy="2681228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3074" name="Picture 2" descr="A picture of a performance on grass by the Canada building">
            <a:extLst>
              <a:ext uri="{FF2B5EF4-FFF2-40B4-BE49-F238E27FC236}">
                <a16:creationId xmlns:a16="http://schemas.microsoft.com/office/drawing/2014/main" id="{89FABA95-CE19-2D4D-F186-8ED32BD9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333" y="2718148"/>
            <a:ext cx="6260052" cy="3912532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16015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725107"/>
            <a:ext cx="11700104" cy="154171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CA" sz="3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City-hosted special events that feature and promote local artists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512CD-62CD-6503-8B89-C3B00DCFB14E}"/>
              </a:ext>
            </a:extLst>
          </p:cNvPr>
          <p:cNvSpPr txBox="1"/>
          <p:nvPr/>
        </p:nvSpPr>
        <p:spPr>
          <a:xfrm>
            <a:off x="739757" y="2265398"/>
            <a:ext cx="5879582" cy="16840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Music @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” Concert Series</a:t>
            </a:r>
          </a:p>
          <a:p>
            <a:pPr marL="285750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Canada Day Concert</a:t>
            </a:r>
          </a:p>
          <a:p>
            <a:pPr marL="285750" indent="-285750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Festival of Music &amp; Lights</a:t>
            </a:r>
          </a:p>
        </p:txBody>
      </p:sp>
    </p:spTree>
    <p:extLst>
      <p:ext uri="{BB962C8B-B14F-4D97-AF65-F5344CB8AC3E}">
        <p14:creationId xmlns:p14="http://schemas.microsoft.com/office/powerpoint/2010/main" val="231795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581310"/>
            <a:ext cx="11480800" cy="98126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Arts &amp; Culture Advisory Committee</a:t>
            </a:r>
            <a:endParaRPr lang="en-CA" sz="3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1DC2F1-A50E-42D7-20DF-851BDB33F0AF}"/>
              </a:ext>
            </a:extLst>
          </p:cNvPr>
          <p:cNvSpPr txBox="1"/>
          <p:nvPr/>
        </p:nvSpPr>
        <p:spPr>
          <a:xfrm>
            <a:off x="714705" y="2433712"/>
            <a:ext cx="10882210" cy="35591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Representation from different artistic disciplines, multicultural and Indigenous organizations, City Council, and City staff.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Providing information and advice to Council on matters related to arts, culture and intangible cultural heritage.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302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twork, people swimming">
            <a:extLst>
              <a:ext uri="{FF2B5EF4-FFF2-40B4-BE49-F238E27FC236}">
                <a16:creationId xmlns:a16="http://schemas.microsoft.com/office/drawing/2014/main" id="{E90B25A1-1FB1-05F5-9A0F-B62242C9C0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280" y="957358"/>
            <a:ext cx="2216670" cy="1665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583976"/>
            <a:ext cx="11480800" cy="37962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 Procurement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74CBA0-ADF0-0E04-C46D-EA38C95FE9B8}"/>
              </a:ext>
            </a:extLst>
          </p:cNvPr>
          <p:cNvSpPr txBox="1"/>
          <p:nvPr/>
        </p:nvSpPr>
        <p:spPr>
          <a:xfrm>
            <a:off x="595086" y="2351316"/>
            <a:ext cx="7043042" cy="26052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Annual program through which the City purchases artwork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Artwork is displayed throughout City Hall and other City buildings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rtwork, trees and reflection on water">
            <a:extLst>
              <a:ext uri="{FF2B5EF4-FFF2-40B4-BE49-F238E27FC236}">
                <a16:creationId xmlns:a16="http://schemas.microsoft.com/office/drawing/2014/main" id="{98C44FF6-59C4-8CF8-0069-6B4C57E71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5684" y="2755998"/>
            <a:ext cx="1763266" cy="2656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rtwork, rugged cliff">
            <a:extLst>
              <a:ext uri="{FF2B5EF4-FFF2-40B4-BE49-F238E27FC236}">
                <a16:creationId xmlns:a16="http://schemas.microsoft.com/office/drawing/2014/main" id="{25A747C4-50F8-73E4-11B2-5475815A13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16" r="5342"/>
          <a:stretch/>
        </p:blipFill>
        <p:spPr>
          <a:xfrm>
            <a:off x="9553088" y="961781"/>
            <a:ext cx="2400742" cy="3799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44E825-7408-1371-F44D-4B963C0C1581}"/>
              </a:ext>
            </a:extLst>
          </p:cNvPr>
          <p:cNvSpPr txBox="1"/>
          <p:nvPr/>
        </p:nvSpPr>
        <p:spPr>
          <a:xfrm>
            <a:off x="595085" y="4688175"/>
            <a:ext cx="10972799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Budget of $20,000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Submissions from art galleries and individual artists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See the artwork purchased in 2021 and 2020 on the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  <a:hlinkClick r:id="rId6" tooltip="Art Procurement Purchases"/>
              </a:rPr>
              <a:t>City’s website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2F89CB-023D-9931-1F7F-174BA9698236}"/>
              </a:ext>
            </a:extLst>
          </p:cNvPr>
          <p:cNvSpPr txBox="1"/>
          <p:nvPr/>
        </p:nvSpPr>
        <p:spPr>
          <a:xfrm>
            <a:off x="9553088" y="4869858"/>
            <a:ext cx="2400742" cy="73866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Myriad Pro" panose="020B0503030403020204"/>
              </a:rPr>
              <a:t>Clockwise from top left: John MacCallum, Joanne Cole, </a:t>
            </a:r>
            <a:r>
              <a:rPr lang="en-US" sz="1400" dirty="0" err="1">
                <a:latin typeface="Myriad Pro" panose="020B0503030403020204"/>
              </a:rPr>
              <a:t>Malin</a:t>
            </a:r>
            <a:r>
              <a:rPr lang="en-US" sz="1400" dirty="0">
                <a:latin typeface="Myriad Pro" panose="020B0503030403020204"/>
              </a:rPr>
              <a:t> </a:t>
            </a:r>
            <a:r>
              <a:rPr lang="en-US" sz="1400" dirty="0" err="1">
                <a:latin typeface="Myriad Pro" panose="020B0503030403020204"/>
              </a:rPr>
              <a:t>Enström</a:t>
            </a:r>
            <a:r>
              <a:rPr lang="en-US" sz="1400" dirty="0">
                <a:latin typeface="Myriad Pro" panose="020B0503030403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4752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Picture of an outdoor sculpture">
            <a:extLst>
              <a:ext uri="{FF2B5EF4-FFF2-40B4-BE49-F238E27FC236}">
                <a16:creationId xmlns:a16="http://schemas.microsoft.com/office/drawing/2014/main" id="{57EB9EE1-193F-9464-26CB-7D8F7EF13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5861" y="3086641"/>
            <a:ext cx="5584707" cy="3490442"/>
          </a:xfrm>
          <a:prstGeom prst="rect">
            <a:avLst/>
          </a:prstGeom>
          <a:noFill/>
          <a:effectLst>
            <a:softEdge rad="124466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icture of a person by a mural">
            <a:extLst>
              <a:ext uri="{FF2B5EF4-FFF2-40B4-BE49-F238E27FC236}">
                <a16:creationId xmlns:a16="http://schemas.microsoft.com/office/drawing/2014/main" id="{D910A7C6-7ACD-34B5-E50F-682C22AF2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838" y="963689"/>
            <a:ext cx="7263505" cy="3592976"/>
          </a:xfrm>
          <a:prstGeom prst="rect">
            <a:avLst/>
          </a:prstGeom>
          <a:noFill/>
          <a:effectLst>
            <a:softEdge rad="225414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588471"/>
            <a:ext cx="11480800" cy="37962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 Art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0F1E32-6750-3E18-B009-4BC0B97DE258}"/>
              </a:ext>
            </a:extLst>
          </p:cNvPr>
          <p:cNvSpPr txBox="1"/>
          <p:nvPr/>
        </p:nvSpPr>
        <p:spPr>
          <a:xfrm>
            <a:off x="714705" y="2433712"/>
            <a:ext cx="10882210" cy="16599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Mural Program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Sculpture</a:t>
            </a:r>
          </a:p>
        </p:txBody>
      </p:sp>
    </p:spTree>
    <p:extLst>
      <p:ext uri="{BB962C8B-B14F-4D97-AF65-F5344CB8AC3E}">
        <p14:creationId xmlns:p14="http://schemas.microsoft.com/office/powerpoint/2010/main" val="2648862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oet Laureate stood leaning against a wall reading a book of poetry">
            <a:extLst>
              <a:ext uri="{FF2B5EF4-FFF2-40B4-BE49-F238E27FC236}">
                <a16:creationId xmlns:a16="http://schemas.microsoft.com/office/drawing/2014/main" id="{BA457973-013F-A792-59C2-1D67133C5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42971">
            <a:off x="9083103" y="2507020"/>
            <a:ext cx="3310920" cy="437673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Myriad Pro" panose="020B0503030403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581310"/>
            <a:ext cx="11480800" cy="37962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Poet Laureate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B41B9-C7F4-BF05-A0D9-9246D82901B1}"/>
              </a:ext>
            </a:extLst>
          </p:cNvPr>
          <p:cNvSpPr txBox="1"/>
          <p:nvPr/>
        </p:nvSpPr>
        <p:spPr>
          <a:xfrm>
            <a:off x="714705" y="2433711"/>
            <a:ext cx="9540643" cy="37962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honorary position appointed by City Council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Poet Laureate serves as an ambassador for poetry. They integrate poetry into a range of official and unofficial civic events.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current </a:t>
            </a:r>
            <a:r>
              <a:rPr lang="en-CA" sz="26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Poet Laureate</a:t>
            </a:r>
            <a:r>
              <a:rPr lang="en-CA" sz="26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Mary Dalton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dirty="0">
                <a:solidFill>
                  <a:srgbClr val="1818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Poets Laureate: George Murray, Tom Dawe, Agnes Walsh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AD743D-83E9-8550-11A4-7B4CC5B1CD48}"/>
              </a:ext>
            </a:extLst>
          </p:cNvPr>
          <p:cNvSpPr txBox="1">
            <a:spLocks/>
          </p:cNvSpPr>
          <p:nvPr/>
        </p:nvSpPr>
        <p:spPr>
          <a:xfrm>
            <a:off x="595085" y="1197135"/>
            <a:ext cx="10972800" cy="7683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</p:spTree>
    <p:extLst>
      <p:ext uri="{BB962C8B-B14F-4D97-AF65-F5344CB8AC3E}">
        <p14:creationId xmlns:p14="http://schemas.microsoft.com/office/powerpoint/2010/main" val="3171185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1581310"/>
            <a:ext cx="11480800" cy="37962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CA" sz="32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Infrastructure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en-CA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9B41B9-C7F4-BF05-A0D9-9246D82901B1}"/>
              </a:ext>
            </a:extLst>
          </p:cNvPr>
          <p:cNvSpPr txBox="1"/>
          <p:nvPr/>
        </p:nvSpPr>
        <p:spPr>
          <a:xfrm>
            <a:off x="615277" y="2273989"/>
            <a:ext cx="9540643" cy="14963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Anna Templeton Centre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CA" sz="2600" b="0" i="0" u="none" strike="noStrike" dirty="0">
                <a:solidFill>
                  <a:srgbClr val="18181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Quidi Vidi Village Artisan Studios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AD743D-83E9-8550-11A4-7B4CC5B1CD48}"/>
              </a:ext>
            </a:extLst>
          </p:cNvPr>
          <p:cNvSpPr txBox="1">
            <a:spLocks/>
          </p:cNvSpPr>
          <p:nvPr/>
        </p:nvSpPr>
        <p:spPr>
          <a:xfrm>
            <a:off x="595085" y="1197135"/>
            <a:ext cx="10972800" cy="7683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pic>
        <p:nvPicPr>
          <p:cNvPr id="13" name="Picture 12" descr="A picture of the Anna Templeton Centre building">
            <a:extLst>
              <a:ext uri="{FF2B5EF4-FFF2-40B4-BE49-F238E27FC236}">
                <a16:creationId xmlns:a16="http://schemas.microsoft.com/office/drawing/2014/main" id="{99981A28-1EFC-6433-019D-924E044FDB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55" b="7551"/>
          <a:stretch/>
        </p:blipFill>
        <p:spPr>
          <a:xfrm>
            <a:off x="6428106" y="2004057"/>
            <a:ext cx="5168809" cy="453047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24228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Background design - bars of colour">
            <a:extLst>
              <a:ext uri="{FF2B5EF4-FFF2-40B4-BE49-F238E27FC236}">
                <a16:creationId xmlns:a16="http://schemas.microsoft.com/office/drawing/2014/main" id="{963F7A5F-03AB-4929-B252-51E0E4577791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FF67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CONNECTED CITY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Arts &amp; Culture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3312" y="1847829"/>
            <a:ext cx="4319522" cy="2760330"/>
          </a:xfrm>
        </p:spPr>
        <p:txBody>
          <a:bodyPr>
            <a:normAutofit/>
          </a:bodyPr>
          <a:lstStyle/>
          <a:p>
            <a:pPr marR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plans does the City have related to Arts and Culture – big projects or initiatives in the works?</a:t>
            </a:r>
          </a:p>
        </p:txBody>
      </p:sp>
      <p:pic>
        <p:nvPicPr>
          <p:cNvPr id="8" name="Online Media 7" descr="Video from Creative City Summit. Source: https://youtu.be/g9fqqi44enk">
            <a:hlinkClick r:id="" action="ppaction://media"/>
            <a:extLst>
              <a:ext uri="{FF2B5EF4-FFF2-40B4-BE49-F238E27FC236}">
                <a16:creationId xmlns:a16="http://schemas.microsoft.com/office/drawing/2014/main" id="{EA3366FA-918E-1D75-B418-C1B132D2D4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230238" y="2030686"/>
            <a:ext cx="6801964" cy="3843109"/>
          </a:xfrm>
          <a:prstGeom prst="rect">
            <a:avLst/>
          </a:prstGeom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0883BBA-EC18-EBB4-C2A5-D8FC8BB8B259}"/>
              </a:ext>
            </a:extLst>
          </p:cNvPr>
          <p:cNvSpPr txBox="1"/>
          <p:nvPr/>
        </p:nvSpPr>
        <p:spPr>
          <a:xfrm>
            <a:off x="801666" y="5107628"/>
            <a:ext cx="4155932" cy="98750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Creative City Summit 2023</a:t>
            </a:r>
            <a:endParaRPr lang="en-US" sz="2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9C26032-D89C-23BE-AD21-57A29A5904A1}"/>
              </a:ext>
            </a:extLst>
          </p:cNvPr>
          <p:cNvSpPr txBox="1"/>
          <p:nvPr/>
        </p:nvSpPr>
        <p:spPr>
          <a:xfrm>
            <a:off x="802259" y="4259278"/>
            <a:ext cx="4155339" cy="987504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Municipal Arts Plan Review</a:t>
            </a:r>
          </a:p>
        </p:txBody>
      </p:sp>
    </p:spTree>
    <p:extLst>
      <p:ext uri="{BB962C8B-B14F-4D97-AF65-F5344CB8AC3E}">
        <p14:creationId xmlns:p14="http://schemas.microsoft.com/office/powerpoint/2010/main" val="401310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139517"/>
            <a:ext cx="10972801" cy="4287915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do we mean by “Active Transportation”?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sz="3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walking, biking, running, strolling, wheeling, scooting, skateboarding, and more!</a:t>
            </a:r>
            <a:endParaRPr lang="en-CA" sz="32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8778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2488677"/>
            <a:ext cx="11490079" cy="4115758"/>
          </a:xfrm>
        </p:spPr>
        <p:txBody>
          <a:bodyPr numCol="2">
            <a:normAutofit/>
          </a:bodyPr>
          <a:lstStyle/>
          <a:p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Planning &amp; Engineering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plans and policies (Mode Share Targets, Bike Master Plan, Development Design Manual)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and build bike lanes, sidewalks, shared-use paths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 and public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Traffic calming &amp; road safety initiatives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plan review for new buildings and subdivisions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Downtown pedestrian mall and parklet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Sidewalk infill program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more!</a:t>
            </a:r>
          </a:p>
          <a:p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Snow clearing and annual 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Street closures</a:t>
            </a: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8CCFDB-39A0-BC0F-D1B3-DDF0A1922C20}"/>
              </a:ext>
            </a:extLst>
          </p:cNvPr>
          <p:cNvSpPr txBox="1"/>
          <p:nvPr/>
        </p:nvSpPr>
        <p:spPr>
          <a:xfrm>
            <a:off x="595085" y="1944008"/>
            <a:ext cx="10830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does the City currently do/maintain in </a:t>
            </a:r>
            <a:r>
              <a:rPr lang="en-US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area of Active Transportation?</a:t>
            </a: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91560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139517"/>
            <a:ext cx="10972801" cy="4287915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plans does the City have related to Active Transportation – big projects or initiatives in the works?</a:t>
            </a: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Kelly’s Brook shared-use path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Canada Drive active transportation and safety upgrades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Elizabeth Avenue Canada Games Upgrades</a:t>
            </a:r>
          </a:p>
          <a:p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more to follow in the works… Columbus Drive shared-use path “Crosstown Trail” missing links, wayfinding and pavement marking upgrades for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T’railway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Crosstown trail, bike rack installations, more bike routes, etc.</a:t>
            </a:r>
          </a:p>
        </p:txBody>
      </p:sp>
    </p:spTree>
    <p:extLst>
      <p:ext uri="{BB962C8B-B14F-4D97-AF65-F5344CB8AC3E}">
        <p14:creationId xmlns:p14="http://schemas.microsoft.com/office/powerpoint/2010/main" val="947770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pic>
        <p:nvPicPr>
          <p:cNvPr id="13" name="Picture 12" descr="A map of St. John's with several locations marked:&#10;Prince Phillip&#10;Columbus Drive&#10;Captain Whelan&#10;Cowan Ave&#10;Mundy Pond Rd&#10;T'railway&#10;Canada Drive&#10;Elizabeth Ave&#10;Kelly's Brook Trail">
            <a:extLst>
              <a:ext uri="{FF2B5EF4-FFF2-40B4-BE49-F238E27FC236}">
                <a16:creationId xmlns:a16="http://schemas.microsoft.com/office/drawing/2014/main" id="{3D76740E-F6F7-3866-00C1-845E124F3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010" y="1801816"/>
            <a:ext cx="7718949" cy="4751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02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5" y="2139517"/>
            <a:ext cx="4816825" cy="4287915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Kelly’s Brook Shared-Use Path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First project from the Bike Master Plan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Design is almost complete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Construction to begin 2023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Map of St. John's showing Kelly's Brook Shared-Use Path plus an arrow marking the new pump track">
            <a:extLst>
              <a:ext uri="{FF2B5EF4-FFF2-40B4-BE49-F238E27FC236}">
                <a16:creationId xmlns:a16="http://schemas.microsoft.com/office/drawing/2014/main" id="{8EF7DFFA-CA40-611F-20F8-D59036A29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762" y="2470328"/>
            <a:ext cx="7064174" cy="408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3149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139518"/>
            <a:ext cx="10896189" cy="895914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Canada Drive Active Transportation Improvements</a:t>
            </a:r>
            <a:endParaRPr lang="en-US" sz="3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Map showing Canada Drive">
            <a:extLst>
              <a:ext uri="{FF2B5EF4-FFF2-40B4-BE49-F238E27FC236}">
                <a16:creationId xmlns:a16="http://schemas.microsoft.com/office/drawing/2014/main" id="{3D5973DC-EA35-B46A-1665-684730073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27" y="2929703"/>
            <a:ext cx="5294720" cy="3441091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8" descr="Concept rendering of shared-use path ">
            <a:extLst>
              <a:ext uri="{FF2B5EF4-FFF2-40B4-BE49-F238E27FC236}">
                <a16:creationId xmlns:a16="http://schemas.microsoft.com/office/drawing/2014/main" id="{D19E3C42-4EFD-4103-9994-0D026491470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93" r="7778" b="8139"/>
          <a:stretch/>
        </p:blipFill>
        <p:spPr>
          <a:xfrm>
            <a:off x="5995447" y="3032904"/>
            <a:ext cx="6043279" cy="3340419"/>
          </a:xfrm>
          <a:prstGeom prst="diamond">
            <a:avLst/>
          </a:prstGeom>
        </p:spPr>
      </p:pic>
    </p:spTree>
    <p:extLst>
      <p:ext uri="{BB962C8B-B14F-4D97-AF65-F5344CB8AC3E}">
        <p14:creationId xmlns:p14="http://schemas.microsoft.com/office/powerpoint/2010/main" val="27565223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descr="Background design - bars of colour">
            <a:extLst>
              <a:ext uri="{FF2B5EF4-FFF2-40B4-BE49-F238E27FC236}">
                <a16:creationId xmlns:a16="http://schemas.microsoft.com/office/drawing/2014/main" id="{2AABC6EC-2BE1-41F4-9C7C-7A4769035559}"/>
              </a:ext>
            </a:extLst>
          </p:cNvPr>
          <p:cNvGrpSpPr/>
          <p:nvPr/>
        </p:nvGrpSpPr>
        <p:grpSpPr>
          <a:xfrm>
            <a:off x="0" y="0"/>
            <a:ext cx="12192000" cy="6870700"/>
            <a:chOff x="0" y="0"/>
            <a:chExt cx="12192000" cy="68707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EA27555-D209-4B68-9403-EE1CF0AD7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0" y="0"/>
              <a:ext cx="12192000" cy="76835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FE6FB7B-F8E9-4389-8A8A-244E60EF4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6675823"/>
              <a:ext cx="12192000" cy="194877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5119539-0D96-47B9-B301-99E029D34224}"/>
              </a:ext>
            </a:extLst>
          </p:cNvPr>
          <p:cNvSpPr txBox="1"/>
          <p:nvPr/>
        </p:nvSpPr>
        <p:spPr>
          <a:xfrm>
            <a:off x="595085" y="122565"/>
            <a:ext cx="5500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CITY THAT MOVES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E3A64-1AA8-4D55-B0D3-1325A29E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5" y="1175658"/>
            <a:ext cx="10972800" cy="76835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Transportation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A2A419-3CD9-4B7E-ABD4-D0521EABF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084" y="2139518"/>
            <a:ext cx="4623089" cy="895914"/>
          </a:xfrm>
        </p:spPr>
        <p:txBody>
          <a:bodyPr>
            <a:normAutofit fontScale="92500" lnSpcReduction="20000"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pt-BR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Elizabeth Ave Canada Games Upgrades</a:t>
            </a:r>
            <a:endParaRPr lang="en-US" sz="36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 descr="Map showing multiple locations around Elizabeth Ave">
            <a:extLst>
              <a:ext uri="{FF2B5EF4-FFF2-40B4-BE49-F238E27FC236}">
                <a16:creationId xmlns:a16="http://schemas.microsoft.com/office/drawing/2014/main" id="{FF258919-583A-E670-A5C6-AD3BFFC1CB13}"/>
              </a:ext>
            </a:extLst>
          </p:cNvPr>
          <p:cNvGrpSpPr/>
          <p:nvPr/>
        </p:nvGrpSpPr>
        <p:grpSpPr>
          <a:xfrm>
            <a:off x="5128182" y="2146493"/>
            <a:ext cx="6759017" cy="4612414"/>
            <a:chOff x="660196" y="1517866"/>
            <a:chExt cx="7186304" cy="4928549"/>
          </a:xfrm>
        </p:grpSpPr>
        <p:pic>
          <p:nvPicPr>
            <p:cNvPr id="11" name="Picture 10" descr="Map&#10;&#10;Description automatically generated">
              <a:extLst>
                <a:ext uri="{FF2B5EF4-FFF2-40B4-BE49-F238E27FC236}">
                  <a16:creationId xmlns:a16="http://schemas.microsoft.com/office/drawing/2014/main" id="{FA2C1634-95CD-AE21-E429-5993C3D5BD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7" t="20702" r="21742" b="25867"/>
            <a:stretch/>
          </p:blipFill>
          <p:spPr>
            <a:xfrm>
              <a:off x="660196" y="1559398"/>
              <a:ext cx="7186304" cy="4629571"/>
            </a:xfrm>
            <a:prstGeom prst="roundRect">
              <a:avLst/>
            </a:prstGeom>
          </p:spPr>
        </p:pic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48A21F6-9918-3627-4ABD-E0111FFC9B10}"/>
                </a:ext>
              </a:extLst>
            </p:cNvPr>
            <p:cNvSpPr/>
            <p:nvPr/>
          </p:nvSpPr>
          <p:spPr>
            <a:xfrm rot="2520573">
              <a:off x="4309892" y="1517866"/>
              <a:ext cx="1087129" cy="4928549"/>
            </a:xfrm>
            <a:prstGeom prst="ellipse">
              <a:avLst/>
            </a:prstGeom>
            <a:noFill/>
            <a:ln w="76200">
              <a:solidFill>
                <a:srgbClr val="FF672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232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ty of St. John's Strategic Plan Themed PPPresent 0224.potx" id="{685C72FF-8CA8-4FDE-86E1-EA602F855059}" vid="{02128FC4-B232-4490-8E78-E931D3BBEE4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51ce94-4d10-4a37-bc20-110ee0907a1d" xsi:nil="true"/>
    <lcf76f155ced4ddcb4097134ff3c332f xmlns="37279536-801d-43be-9357-2f6a5d62b48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8A3DEB19FB8B4AA93B751CE693A099" ma:contentTypeVersion="13" ma:contentTypeDescription="Create a new document." ma:contentTypeScope="" ma:versionID="c6da56e3d1642219b902b717a6f1b903">
  <xsd:schema xmlns:xsd="http://www.w3.org/2001/XMLSchema" xmlns:xs="http://www.w3.org/2001/XMLSchema" xmlns:p="http://schemas.microsoft.com/office/2006/metadata/properties" xmlns:ns2="37279536-801d-43be-9357-2f6a5d62b48a" xmlns:ns3="e251ce94-4d10-4a37-bc20-110ee0907a1d" targetNamespace="http://schemas.microsoft.com/office/2006/metadata/properties" ma:root="true" ma:fieldsID="94326341f0d23696e2daafc99f58c973" ns2:_="" ns3:_="">
    <xsd:import namespace="37279536-801d-43be-9357-2f6a5d62b48a"/>
    <xsd:import namespace="e251ce94-4d10-4a37-bc20-110ee0907a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79536-801d-43be-9357-2f6a5d62b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44f42dd-7d36-4949-ba70-b91bdc1bbd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1ce94-4d10-4a37-bc20-110ee0907a1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e0c0afa-02ac-401a-bc59-6340ca4ccd63}" ma:internalName="TaxCatchAll" ma:showField="CatchAllData" ma:web="e251ce94-4d10-4a37-bc20-110ee0907a1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A67520-B2E9-4B6F-9CF3-D3E5800233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48057B-0FE6-43AB-B24B-FD30BCE0F477}">
  <ds:schemaRefs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37279536-801d-43be-9357-2f6a5d62b48a"/>
    <ds:schemaRef ds:uri="http://purl.org/dc/terms/"/>
    <ds:schemaRef ds:uri="http://schemas.openxmlformats.org/package/2006/metadata/core-properties"/>
    <ds:schemaRef ds:uri="e251ce94-4d10-4a37-bc20-110ee0907a1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ECEDE09-01E7-47D6-BCE0-952D79E7E2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7279536-801d-43be-9357-2f6a5d62b48a"/>
    <ds:schemaRef ds:uri="e251ce94-4d10-4a37-bc20-110ee0907a1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City of St. John's Strategic Plan Themed PPPresent 030322 (3)</Template>
  <TotalTime>1494</TotalTime>
  <Words>1274</Words>
  <Application>Microsoft Office PowerPoint</Application>
  <PresentationFormat>Widescreen</PresentationFormat>
  <Paragraphs>210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Myriad Pro</vt:lpstr>
      <vt:lpstr>Office Theme</vt:lpstr>
      <vt:lpstr>Youth Engagement Virtual Forum</vt:lpstr>
      <vt:lpstr>Introduction</vt:lpstr>
      <vt:lpstr>Parks, Trails, &amp; Open Spaces</vt:lpstr>
      <vt:lpstr>Parks, Trails, &amp; Open Spaces</vt:lpstr>
      <vt:lpstr>Parks, Trails, &amp; Open Spaces</vt:lpstr>
      <vt:lpstr>Parks, Trails, &amp; Open Spaces</vt:lpstr>
      <vt:lpstr>Parks, Trails, &amp; Open Spaces</vt:lpstr>
      <vt:lpstr>Arts &amp; Culture</vt:lpstr>
      <vt:lpstr>Arts &amp; Culture</vt:lpstr>
      <vt:lpstr>Arts &amp; Culture</vt:lpstr>
      <vt:lpstr>Arts &amp; Culture</vt:lpstr>
      <vt:lpstr>Arts &amp; Culture</vt:lpstr>
      <vt:lpstr>Arts &amp; Culture</vt:lpstr>
      <vt:lpstr>Arts &amp; Culture</vt:lpstr>
      <vt:lpstr>Arts &amp; Culture</vt:lpstr>
      <vt:lpstr>Arts &amp; Culture</vt:lpstr>
      <vt:lpstr>Arts &amp; Culture</vt:lpstr>
      <vt:lpstr>Active Transportation</vt:lpstr>
      <vt:lpstr>Active Transportation</vt:lpstr>
      <vt:lpstr>Active Transportation</vt:lpstr>
      <vt:lpstr>Active Transportation</vt:lpstr>
      <vt:lpstr>Active Transportation</vt:lpstr>
      <vt:lpstr>Active Transportation</vt:lpstr>
      <vt:lpstr>Active Transportation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Youth Forum</dc:title>
  <dc:creator>Laura Turner</dc:creator>
  <cp:lastModifiedBy>Victoria Etchegary</cp:lastModifiedBy>
  <cp:revision>11</cp:revision>
  <dcterms:created xsi:type="dcterms:W3CDTF">2022-11-21T17:28:13Z</dcterms:created>
  <dcterms:modified xsi:type="dcterms:W3CDTF">2022-11-25T20:15:46Z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0x010100B98A3DEB19FB8B4AA93B751CE693A099</vt:lpwstr>
  </property>
  <property fmtid="{D5CDD505-2E9C-101B-9397-08002B2CF9AE}" pid="3" name="MediaServiceImageTags">
    <vt:lpwstr/>
  </property>
</Properties>
</file>